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5" r:id="rId2"/>
    <p:sldId id="267" r:id="rId3"/>
    <p:sldId id="257" r:id="rId4"/>
    <p:sldId id="261" r:id="rId5"/>
    <p:sldId id="258" r:id="rId6"/>
    <p:sldId id="273" r:id="rId7"/>
    <p:sldId id="274" r:id="rId8"/>
    <p:sldId id="275" r:id="rId9"/>
    <p:sldId id="277" r:id="rId10"/>
    <p:sldId id="27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50" autoAdjust="0"/>
    <p:restoredTop sz="86477" autoAdjust="0"/>
  </p:normalViewPr>
  <p:slideViewPr>
    <p:cSldViewPr>
      <p:cViewPr>
        <p:scale>
          <a:sx n="100" d="100"/>
          <a:sy n="100" d="100"/>
        </p:scale>
        <p:origin x="-486" y="-72"/>
      </p:cViewPr>
      <p:guideLst>
        <p:guide orient="horz" pos="2160"/>
        <p:guide pos="2880"/>
      </p:guideLst>
    </p:cSldViewPr>
  </p:slideViewPr>
  <p:outlineViewPr>
    <p:cViewPr>
      <p:scale>
        <a:sx n="33" d="100"/>
        <a:sy n="33" d="100"/>
      </p:scale>
      <p:origin x="48" y="1023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7AC1E9-66F4-4016-A511-ED47C8A96CFE}" type="datetimeFigureOut">
              <a:rPr lang="en-US" smtClean="0"/>
              <a:t>9/29/2021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5DAA73-6DEB-440B-ADB6-BC753FA54F86}" type="slidenum">
              <a:rPr lang="en-US" smtClean="0"/>
              <a:t>‹#›</a:t>
            </a:fld>
            <a:endParaRPr lang="en-US" dirty="0"/>
          </a:p>
        </p:txBody>
      </p:sp>
    </p:spTree>
    <p:extLst>
      <p:ext uri="{BB962C8B-B14F-4D97-AF65-F5344CB8AC3E}">
        <p14:creationId xmlns:p14="http://schemas.microsoft.com/office/powerpoint/2010/main" val="59890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1</a:t>
            </a:fld>
            <a:endParaRPr lang="en-US" dirty="0"/>
          </a:p>
        </p:txBody>
      </p:sp>
    </p:spTree>
    <p:extLst>
      <p:ext uri="{BB962C8B-B14F-4D97-AF65-F5344CB8AC3E}">
        <p14:creationId xmlns:p14="http://schemas.microsoft.com/office/powerpoint/2010/main" val="2337647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2</a:t>
            </a:fld>
            <a:endParaRPr lang="en-US" dirty="0"/>
          </a:p>
        </p:txBody>
      </p:sp>
    </p:spTree>
    <p:extLst>
      <p:ext uri="{BB962C8B-B14F-4D97-AF65-F5344CB8AC3E}">
        <p14:creationId xmlns:p14="http://schemas.microsoft.com/office/powerpoint/2010/main" val="1707072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3</a:t>
            </a:fld>
            <a:endParaRPr lang="en-US" dirty="0"/>
          </a:p>
        </p:txBody>
      </p:sp>
    </p:spTree>
    <p:extLst>
      <p:ext uri="{BB962C8B-B14F-4D97-AF65-F5344CB8AC3E}">
        <p14:creationId xmlns:p14="http://schemas.microsoft.com/office/powerpoint/2010/main" val="1863765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4</a:t>
            </a:fld>
            <a:endParaRPr lang="en-US" dirty="0"/>
          </a:p>
        </p:txBody>
      </p:sp>
    </p:spTree>
    <p:extLst>
      <p:ext uri="{BB962C8B-B14F-4D97-AF65-F5344CB8AC3E}">
        <p14:creationId xmlns:p14="http://schemas.microsoft.com/office/powerpoint/2010/main" val="941634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5</a:t>
            </a:fld>
            <a:endParaRPr lang="en-US" dirty="0"/>
          </a:p>
        </p:txBody>
      </p:sp>
    </p:spTree>
    <p:extLst>
      <p:ext uri="{BB962C8B-B14F-4D97-AF65-F5344CB8AC3E}">
        <p14:creationId xmlns:p14="http://schemas.microsoft.com/office/powerpoint/2010/main" val="1851294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ABC9163-40F4-41C1-B94C-97E6E3ED05A0}" type="datetimeFigureOut">
              <a:rPr lang="en-US" smtClean="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BC9163-40F4-41C1-B94C-97E6E3ED05A0}" type="datetimeFigureOut">
              <a:rPr lang="en-US" smtClean="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FABC9163-40F4-41C1-B94C-97E6E3ED05A0}" type="datetimeFigureOut">
              <a:rPr lang="en-US" smtClean="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ABC9163-40F4-41C1-B94C-97E6E3ED05A0}" type="datetimeFigureOut">
              <a:rPr lang="en-US" smtClean="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7DDC3D-1BA0-4764-B6EF-19AA1D9FE6BE}"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BC9163-40F4-41C1-B94C-97E6E3ED05A0}" type="datetimeFigureOut">
              <a:rPr lang="en-US" smtClean="0"/>
              <a:t>9/29/2021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BC9163-40F4-41C1-B94C-97E6E3ED05A0}" type="datetimeFigureOut">
              <a:rPr lang="en-US" smtClean="0"/>
              <a:t>9/29/2021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BC9163-40F4-41C1-B94C-97E6E3ED05A0}" type="datetimeFigureOut">
              <a:rPr lang="en-US" smtClean="0"/>
              <a:t>9/29/2021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FABC9163-40F4-41C1-B94C-97E6E3ED05A0}" type="datetimeFigureOut">
              <a:rPr lang="en-US" smtClean="0"/>
              <a:t>9/29/2021</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C57DDC3D-1BA0-4764-B6EF-19AA1D9FE6BE}"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BC9163-40F4-41C1-B94C-97E6E3ED05A0}" type="datetimeFigureOut">
              <a:rPr lang="en-US" smtClean="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C9163-40F4-41C1-B94C-97E6E3ED05A0}" type="datetimeFigureOut">
              <a:rPr lang="en-US" smtClean="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C9163-40F4-41C1-B94C-97E6E3ED05A0}" type="datetimeFigureOut">
              <a:rPr lang="en-US" smtClean="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FABC9163-40F4-41C1-B94C-97E6E3ED05A0}" type="datetimeFigureOut">
              <a:rPr lang="en-US" smtClean="0"/>
              <a:t>9/29/2021</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C57DDC3D-1BA0-4764-B6EF-19AA1D9FE6BE}"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nytimes.com/wirecutter/reviews/best-essential-oil-diffuser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dma-solutions.com/thecoreblog/marketing-101-5-types-of-marketing-appeal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amazon.com/gp/customer-reviews/R33Z16LCG6H9CZ/ref=cm_cr_arp_d_viewpnt?ie=UTF8&amp;ASIN=B00NOAKUBM#R33Z16LCG6H9CZ"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nytimes.com/wirecutter/reviews/best-essential-oil-diffusers/" TargetMode="External"/><Relationship Id="rId2" Type="http://schemas.openxmlformats.org/officeDocument/2006/relationships/hyperlink" Target="https://www.dma-solutions.com/thecoreblog/marketing-101-5-types-of-marketing-appeal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85801"/>
            <a:ext cx="8153400" cy="3810000"/>
          </a:xfrm>
        </p:spPr>
        <p:txBody>
          <a:bodyPr>
            <a:normAutofit/>
          </a:bodyPr>
          <a:lstStyle/>
          <a:p>
            <a:pPr marL="0" indent="0" algn="ctr"/>
            <a:endParaRPr lang="en-US" sz="2000" dirty="0" smtClean="0">
              <a:latin typeface="Times New Roman" pitchFamily="18" charset="0"/>
              <a:cs typeface="Times New Roman" pitchFamily="18" charset="0"/>
            </a:endParaRPr>
          </a:p>
          <a:p>
            <a:pPr marL="0" indent="0" algn="ctr"/>
            <a:endParaRPr lang="en-US" sz="2000" dirty="0">
              <a:latin typeface="Times New Roman" pitchFamily="18" charset="0"/>
              <a:cs typeface="Times New Roman" pitchFamily="18" charset="0"/>
            </a:endParaRPr>
          </a:p>
          <a:p>
            <a:pPr marL="0" indent="0" algn="ctr"/>
            <a:endParaRPr lang="en-US" sz="2000" dirty="0" smtClean="0">
              <a:latin typeface="Times New Roman" pitchFamily="18" charset="0"/>
              <a:cs typeface="Times New Roman" pitchFamily="18" charset="0"/>
            </a:endParaRPr>
          </a:p>
          <a:p>
            <a:pPr marL="0" indent="0" algn="ctr"/>
            <a:r>
              <a:rPr lang="en-US" sz="2000" b="0" dirty="0" smtClean="0">
                <a:latin typeface="Times New Roman" pitchFamily="18" charset="0"/>
                <a:cs typeface="Times New Roman" pitchFamily="18" charset="0"/>
              </a:rPr>
              <a:t>Oil Diffuser </a:t>
            </a:r>
            <a:endParaRPr lang="en-US" sz="2000" b="0" dirty="0">
              <a:latin typeface="Times New Roman" pitchFamily="18" charset="0"/>
              <a:cs typeface="Times New Roman" pitchFamily="18" charset="0"/>
            </a:endParaRPr>
          </a:p>
          <a:p>
            <a:pPr marL="0" indent="0" algn="ctr"/>
            <a:r>
              <a:rPr lang="en-US" sz="2000" b="0" dirty="0" smtClean="0">
                <a:latin typeface="Times New Roman" pitchFamily="18" charset="0"/>
                <a:cs typeface="Times New Roman" pitchFamily="18" charset="0"/>
              </a:rPr>
              <a:t>Student’s Name</a:t>
            </a:r>
          </a:p>
          <a:p>
            <a:pPr marL="0" indent="0" algn="ctr"/>
            <a:r>
              <a:rPr lang="en-US" sz="2000" b="0" dirty="0" smtClean="0">
                <a:latin typeface="Times New Roman" pitchFamily="18" charset="0"/>
                <a:cs typeface="Times New Roman" pitchFamily="18" charset="0"/>
              </a:rPr>
              <a:t>Institution</a:t>
            </a:r>
          </a:p>
          <a:p>
            <a:pPr marL="0" indent="0" algn="ctr"/>
            <a:r>
              <a:rPr lang="en-US" sz="2000" b="0" dirty="0" smtClean="0">
                <a:latin typeface="Times New Roman" pitchFamily="18" charset="0"/>
                <a:cs typeface="Times New Roman" pitchFamily="18" charset="0"/>
              </a:rPr>
              <a:t>Date</a:t>
            </a:r>
            <a:endParaRPr lang="en-US" sz="2000" b="0" dirty="0">
              <a:latin typeface="Times New Roman" pitchFamily="18" charset="0"/>
              <a:cs typeface="Times New Roman" pitchFamily="18" charset="0"/>
            </a:endParaRPr>
          </a:p>
        </p:txBody>
      </p:sp>
    </p:spTree>
    <p:extLst>
      <p:ext uri="{BB962C8B-B14F-4D97-AF65-F5344CB8AC3E}">
        <p14:creationId xmlns:p14="http://schemas.microsoft.com/office/powerpoint/2010/main" val="3335599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r>
              <a:rPr lang="en-US" sz="2400" b="0" dirty="0" smtClean="0">
                <a:latin typeface="Times New Roman" pitchFamily="18" charset="0"/>
                <a:cs typeface="Times New Roman" pitchFamily="18" charset="0"/>
              </a:rPr>
              <a:t>My Personal Motivators</a:t>
            </a:r>
          </a:p>
          <a:p>
            <a:pPr marL="0" indent="0" algn="ctr"/>
            <a:r>
              <a:rPr lang="en-US" sz="2400" b="0" dirty="0" smtClean="0">
                <a:latin typeface="Times New Roman" pitchFamily="18" charset="0"/>
                <a:cs typeface="Times New Roman" pitchFamily="18" charset="0"/>
              </a:rPr>
              <a:t>Oil diffusers</a:t>
            </a:r>
          </a:p>
          <a:p>
            <a:pPr marL="0" indent="0" algn="ctr"/>
            <a:r>
              <a:rPr lang="en-US" sz="2000" b="0" dirty="0">
                <a:latin typeface="Times New Roman" pitchFamily="18" charset="0"/>
                <a:cs typeface="Times New Roman" pitchFamily="18" charset="0"/>
                <a:hlinkClick r:id="rId3"/>
              </a:rPr>
              <a:t>https://www.nytimes.com/wirecutter/reviews/best-essential-oil-diffusers</a:t>
            </a:r>
            <a:r>
              <a:rPr lang="en-US" sz="2000" b="0" dirty="0" smtClean="0">
                <a:latin typeface="Times New Roman" pitchFamily="18" charset="0"/>
                <a:cs typeface="Times New Roman" pitchFamily="18" charset="0"/>
                <a:hlinkClick r:id="rId3"/>
              </a:rPr>
              <a:t>/</a:t>
            </a:r>
            <a:r>
              <a:rPr lang="en-US" sz="2000" b="0" dirty="0" smtClean="0">
                <a:latin typeface="Times New Roman" pitchFamily="18" charset="0"/>
                <a:cs typeface="Times New Roman" pitchFamily="18" charset="0"/>
              </a:rPr>
              <a:t> </a:t>
            </a:r>
          </a:p>
        </p:txBody>
      </p:sp>
    </p:spTree>
    <p:extLst>
      <p:ext uri="{BB962C8B-B14F-4D97-AF65-F5344CB8AC3E}">
        <p14:creationId xmlns:p14="http://schemas.microsoft.com/office/powerpoint/2010/main" val="703768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BRAYO\Desktop\essentialoildiffusers-2x1-9275.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76400" y="228600"/>
            <a:ext cx="54864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217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90600"/>
            <a:ext cx="8458200" cy="4114800"/>
          </a:xfrm>
        </p:spPr>
        <p:txBody>
          <a:bodyPr>
            <a:normAutofit/>
          </a:bodyPr>
          <a:lstStyle/>
          <a:p>
            <a:pPr marL="0" indent="0" algn="ctr"/>
            <a:r>
              <a:rPr lang="en-US" sz="2400" b="0" dirty="0" smtClean="0">
                <a:latin typeface="Times New Roman" pitchFamily="18" charset="0"/>
                <a:cs typeface="Times New Roman" pitchFamily="18" charset="0"/>
              </a:rPr>
              <a:t>Appealing Advertising</a:t>
            </a:r>
          </a:p>
          <a:p>
            <a:pPr>
              <a:buFont typeface="Arial" pitchFamily="34" charset="0"/>
              <a:buChar char="•"/>
            </a:pPr>
            <a:endParaRPr lang="en-US" sz="2000" b="0" dirty="0" smtClean="0">
              <a:latin typeface="Times New Roman" pitchFamily="18" charset="0"/>
              <a:cs typeface="Times New Roman" pitchFamily="18" charset="0"/>
            </a:endParaRPr>
          </a:p>
          <a:p>
            <a:pPr>
              <a:buFont typeface="Arial" pitchFamily="34" charset="0"/>
              <a:buChar char="•"/>
            </a:pPr>
            <a:r>
              <a:rPr lang="en-US" sz="2000" b="0" dirty="0" smtClean="0">
                <a:latin typeface="Times New Roman" pitchFamily="18" charset="0"/>
                <a:cs typeface="Times New Roman" pitchFamily="18" charset="0"/>
              </a:rPr>
              <a:t>I would buy the oil diffuser product because:</a:t>
            </a:r>
          </a:p>
          <a:p>
            <a:pPr marL="0" indent="0"/>
            <a:r>
              <a:rPr lang="en-US" sz="2000" b="0" dirty="0">
                <a:latin typeface="Times New Roman" pitchFamily="18" charset="0"/>
                <a:cs typeface="Times New Roman" pitchFamily="18" charset="0"/>
              </a:rPr>
              <a:t> </a:t>
            </a:r>
            <a:r>
              <a:rPr lang="en-US" sz="2000" b="0" dirty="0" smtClean="0">
                <a:latin typeface="Times New Roman" pitchFamily="18" charset="0"/>
                <a:cs typeface="Times New Roman" pitchFamily="18" charset="0"/>
              </a:rPr>
              <a:t> -It has a clean design that looks better than other </a:t>
            </a:r>
            <a:r>
              <a:rPr lang="en-US" sz="2000" b="0" dirty="0" smtClean="0">
                <a:latin typeface="Times New Roman" pitchFamily="18" charset="0"/>
                <a:cs typeface="Times New Roman" pitchFamily="18" charset="0"/>
              </a:rPr>
              <a:t>products.</a:t>
            </a:r>
            <a:endParaRPr lang="en-US" sz="2000" b="0" dirty="0" smtClean="0">
              <a:latin typeface="Times New Roman" pitchFamily="18" charset="0"/>
              <a:cs typeface="Times New Roman" pitchFamily="18" charset="0"/>
            </a:endParaRPr>
          </a:p>
          <a:p>
            <a:pPr>
              <a:buFontTx/>
              <a:buChar char="-"/>
            </a:pPr>
            <a:r>
              <a:rPr lang="en-US" sz="2000" b="0" dirty="0" smtClean="0">
                <a:latin typeface="Times New Roman" pitchFamily="18" charset="0"/>
                <a:cs typeface="Times New Roman" pitchFamily="18" charset="0"/>
              </a:rPr>
              <a:t>It has a strong stream of mist that covers the whole </a:t>
            </a:r>
            <a:r>
              <a:rPr lang="en-US" sz="2000" b="0" dirty="0">
                <a:latin typeface="Times New Roman" pitchFamily="18" charset="0"/>
                <a:cs typeface="Times New Roman" pitchFamily="18" charset="0"/>
              </a:rPr>
              <a:t>house (Shannon </a:t>
            </a:r>
            <a:r>
              <a:rPr lang="en-US" sz="2000" b="0" dirty="0" err="1">
                <a:latin typeface="Times New Roman" pitchFamily="18" charset="0"/>
                <a:cs typeface="Times New Roman" pitchFamily="18" charset="0"/>
              </a:rPr>
              <a:t>Palus</a:t>
            </a:r>
            <a:r>
              <a:rPr lang="en-US" sz="2000" b="0" dirty="0">
                <a:latin typeface="Times New Roman" pitchFamily="18" charset="0"/>
                <a:cs typeface="Times New Roman" pitchFamily="18" charset="0"/>
              </a:rPr>
              <a:t>, 2020). </a:t>
            </a:r>
            <a:endParaRPr lang="en-US" sz="2000" b="0" dirty="0" smtClean="0">
              <a:latin typeface="Times New Roman" pitchFamily="18" charset="0"/>
              <a:cs typeface="Times New Roman" pitchFamily="18" charset="0"/>
            </a:endParaRPr>
          </a:p>
          <a:p>
            <a:pPr>
              <a:buFontTx/>
              <a:buChar char="-"/>
            </a:pPr>
            <a:r>
              <a:rPr lang="en-US" sz="2000" b="0" dirty="0" smtClean="0">
                <a:latin typeface="Times New Roman" pitchFamily="18" charset="0"/>
                <a:cs typeface="Times New Roman" pitchFamily="18" charset="0"/>
              </a:rPr>
              <a:t>It is affordable to purchase and works better than expensive </a:t>
            </a:r>
            <a:r>
              <a:rPr lang="en-US" sz="2000" b="0" dirty="0" smtClean="0">
                <a:latin typeface="Times New Roman" pitchFamily="18" charset="0"/>
                <a:cs typeface="Times New Roman" pitchFamily="18" charset="0"/>
              </a:rPr>
              <a:t>ones.</a:t>
            </a:r>
            <a:endParaRPr lang="en-US" sz="2000" b="0" dirty="0" smtClean="0">
              <a:latin typeface="Times New Roman" pitchFamily="18" charset="0"/>
              <a:cs typeface="Times New Roman" pitchFamily="18" charset="0"/>
            </a:endParaRPr>
          </a:p>
          <a:p>
            <a:pPr>
              <a:buFontTx/>
              <a:buChar char="-"/>
            </a:pPr>
            <a:r>
              <a:rPr lang="en-US" sz="2000" b="0" dirty="0" smtClean="0">
                <a:latin typeface="Times New Roman" pitchFamily="18" charset="0"/>
                <a:cs typeface="Times New Roman" pitchFamily="18" charset="0"/>
              </a:rPr>
              <a:t>It is easy to wipe it out when </a:t>
            </a:r>
            <a:r>
              <a:rPr lang="en-US" sz="2000" b="0" dirty="0" smtClean="0">
                <a:latin typeface="Times New Roman" pitchFamily="18" charset="0"/>
                <a:cs typeface="Times New Roman" pitchFamily="18" charset="0"/>
              </a:rPr>
              <a:t>cleaning.</a:t>
            </a:r>
            <a:endParaRPr lang="en-US" sz="2000" b="0" dirty="0" smtClean="0">
              <a:latin typeface="Times New Roman" pitchFamily="18" charset="0"/>
              <a:cs typeface="Times New Roman" pitchFamily="18" charset="0"/>
            </a:endParaRPr>
          </a:p>
          <a:p>
            <a:pPr>
              <a:buFontTx/>
              <a:buChar char="-"/>
            </a:pPr>
            <a:endParaRPr lang="en-US" sz="2000" b="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544605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10600" cy="4724400"/>
          </a:xfrm>
        </p:spPr>
        <p:txBody>
          <a:bodyPr>
            <a:normAutofit/>
          </a:bodyPr>
          <a:lstStyle/>
          <a:p>
            <a:pPr marL="0" lvl="0" indent="0" algn="ctr"/>
            <a:r>
              <a:rPr lang="en-US" sz="2400" dirty="0" smtClean="0">
                <a:latin typeface="Times New Roman" pitchFamily="18" charset="0"/>
                <a:cs typeface="Times New Roman" pitchFamily="18" charset="0"/>
              </a:rPr>
              <a:t>Appeal of the product </a:t>
            </a:r>
          </a:p>
          <a:p>
            <a:pPr lvl="0">
              <a:buFont typeface="Arial" pitchFamily="34" charset="0"/>
              <a:buChar char="•"/>
            </a:pPr>
            <a:r>
              <a:rPr lang="en-US" sz="2400" b="0" dirty="0" smtClean="0">
                <a:latin typeface="Times New Roman" pitchFamily="18" charset="0"/>
                <a:cs typeface="Times New Roman" pitchFamily="18" charset="0"/>
              </a:rPr>
              <a:t>My lifestyle of fashion would be enhanced through the use of oil diffuser.</a:t>
            </a:r>
          </a:p>
          <a:p>
            <a:pPr lvl="0">
              <a:buFont typeface="Arial" pitchFamily="34" charset="0"/>
              <a:buChar char="•"/>
            </a:pPr>
            <a:r>
              <a:rPr lang="en-US" sz="2400" b="0" dirty="0" smtClean="0">
                <a:latin typeface="Times New Roman" pitchFamily="18" charset="0"/>
                <a:cs typeface="Times New Roman" pitchFamily="18" charset="0"/>
              </a:rPr>
              <a:t>Smelling nice at all times is my ambition and major goal.</a:t>
            </a:r>
          </a:p>
          <a:p>
            <a:pPr marL="0" lvl="0" indent="0"/>
            <a:r>
              <a:rPr lang="en-US" sz="2400" b="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The emotional appeals of the ad</a:t>
            </a:r>
          </a:p>
          <a:p>
            <a:pPr lvl="0">
              <a:buFont typeface="Arial" pitchFamily="34" charset="0"/>
              <a:buChar char="•"/>
            </a:pPr>
            <a:r>
              <a:rPr lang="en-US" sz="2400" b="0" dirty="0" smtClean="0">
                <a:latin typeface="Times New Roman" pitchFamily="18" charset="0"/>
                <a:cs typeface="Times New Roman" pitchFamily="18" charset="0"/>
              </a:rPr>
              <a:t>The tasty smell of the oil diffuser can make children mistake it for an edible </a:t>
            </a:r>
            <a:r>
              <a:rPr lang="en-US" sz="2400" b="0" dirty="0" smtClean="0">
                <a:latin typeface="Times New Roman" pitchFamily="18" charset="0"/>
                <a:cs typeface="Times New Roman" pitchFamily="18" charset="0"/>
              </a:rPr>
              <a:t>substance (Shannon </a:t>
            </a:r>
            <a:r>
              <a:rPr lang="en-US" sz="2400" b="0" dirty="0" err="1" smtClean="0">
                <a:latin typeface="Times New Roman" pitchFamily="18" charset="0"/>
                <a:cs typeface="Times New Roman" pitchFamily="18" charset="0"/>
              </a:rPr>
              <a:t>Palus</a:t>
            </a:r>
            <a:r>
              <a:rPr lang="en-US" sz="2400" b="0" dirty="0" smtClean="0">
                <a:latin typeface="Times New Roman" pitchFamily="18" charset="0"/>
                <a:cs typeface="Times New Roman" pitchFamily="18" charset="0"/>
              </a:rPr>
              <a:t>, 2020). </a:t>
            </a:r>
            <a:r>
              <a:rPr lang="en-US" sz="2400" b="0" dirty="0" smtClean="0">
                <a:latin typeface="Times New Roman" pitchFamily="18" charset="0"/>
                <a:cs typeface="Times New Roman" pitchFamily="18" charset="0"/>
              </a:rPr>
              <a:t>It made me understand the appealing nature of the oil diffuser to my fashion needs. </a:t>
            </a:r>
          </a:p>
        </p:txBody>
      </p:sp>
    </p:spTree>
    <p:extLst>
      <p:ext uri="{BB962C8B-B14F-4D97-AF65-F5344CB8AC3E}">
        <p14:creationId xmlns:p14="http://schemas.microsoft.com/office/powerpoint/2010/main" val="344145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60" y="381000"/>
            <a:ext cx="7520940" cy="4299477"/>
          </a:xfrm>
        </p:spPr>
        <p:txBody>
          <a:bodyPr>
            <a:normAutofit/>
          </a:bodyPr>
          <a:lstStyle/>
          <a:p>
            <a:pPr algn="ctr"/>
            <a:r>
              <a:rPr lang="en-US" sz="2000" dirty="0" smtClean="0">
                <a:latin typeface="Times New Roman" pitchFamily="18" charset="0"/>
                <a:cs typeface="Times New Roman" pitchFamily="18" charset="0"/>
              </a:rPr>
              <a:t>Study Shows</a:t>
            </a:r>
          </a:p>
          <a:p>
            <a:pPr algn="ctr"/>
            <a:r>
              <a:rPr lang="en-US" sz="2000" b="0" dirty="0">
                <a:latin typeface="Times New Roman" pitchFamily="18" charset="0"/>
                <a:cs typeface="Times New Roman" pitchFamily="18" charset="0"/>
                <a:hlinkClick r:id="rId2"/>
              </a:rPr>
              <a:t>https://</a:t>
            </a:r>
            <a:r>
              <a:rPr lang="en-US" sz="2000" b="0" dirty="0" smtClean="0">
                <a:latin typeface="Times New Roman" pitchFamily="18" charset="0"/>
                <a:cs typeface="Times New Roman" pitchFamily="18" charset="0"/>
                <a:hlinkClick r:id="rId2"/>
              </a:rPr>
              <a:t>www.dma-solutions.com/thecoreblog/marketing-101-5-types-of-marketing-appeals</a:t>
            </a:r>
            <a:r>
              <a:rPr lang="en-US" sz="2000" b="0" dirty="0" smtClean="0">
                <a:latin typeface="Times New Roman" pitchFamily="18" charset="0"/>
                <a:cs typeface="Times New Roman" pitchFamily="18" charset="0"/>
              </a:rPr>
              <a:t> </a:t>
            </a:r>
          </a:p>
          <a:p>
            <a:pPr>
              <a:buFont typeface="Arial" pitchFamily="34" charset="0"/>
              <a:buChar char="•"/>
            </a:pPr>
            <a:r>
              <a:rPr lang="en-US" sz="2000" b="0" dirty="0" smtClean="0">
                <a:latin typeface="Times New Roman" pitchFamily="18" charset="0"/>
                <a:cs typeface="Times New Roman" pitchFamily="18" charset="0"/>
              </a:rPr>
              <a:t>Marketers use methods such as emotional, fear, logical, humor, and bandwagon appeals.</a:t>
            </a:r>
          </a:p>
          <a:p>
            <a:pPr>
              <a:buFont typeface="Arial" pitchFamily="34" charset="0"/>
              <a:buChar char="•"/>
            </a:pPr>
            <a:r>
              <a:rPr lang="en-US" sz="2000" b="0" dirty="0" smtClean="0">
                <a:latin typeface="Times New Roman" pitchFamily="18" charset="0"/>
                <a:cs typeface="Times New Roman" pitchFamily="18" charset="0"/>
              </a:rPr>
              <a:t>Influence of these methods allow marketers attract consumers on the products that are </a:t>
            </a:r>
            <a:r>
              <a:rPr lang="en-US" sz="2000" b="0" dirty="0">
                <a:latin typeface="Times New Roman" pitchFamily="18" charset="0"/>
                <a:cs typeface="Times New Roman" pitchFamily="18" charset="0"/>
              </a:rPr>
              <a:t>offered </a:t>
            </a:r>
            <a:r>
              <a:rPr lang="en-US" sz="2000" b="0" dirty="0" smtClean="0">
                <a:latin typeface="Times New Roman" pitchFamily="18" charset="0"/>
                <a:cs typeface="Times New Roman" pitchFamily="18" charset="0"/>
              </a:rPr>
              <a:t>(DMA </a:t>
            </a:r>
            <a:r>
              <a:rPr lang="en-US" sz="2000" b="0" dirty="0">
                <a:latin typeface="Times New Roman" pitchFamily="18" charset="0"/>
                <a:cs typeface="Times New Roman" pitchFamily="18" charset="0"/>
              </a:rPr>
              <a:t>Solutions </a:t>
            </a:r>
            <a:r>
              <a:rPr lang="en-US" sz="2000" b="0" dirty="0" smtClean="0">
                <a:latin typeface="Times New Roman" pitchFamily="18" charset="0"/>
                <a:cs typeface="Times New Roman" pitchFamily="18" charset="0"/>
              </a:rPr>
              <a:t>Team</a:t>
            </a:r>
            <a:r>
              <a:rPr lang="en-US" sz="2000" b="0" dirty="0">
                <a:latin typeface="Times New Roman" pitchFamily="18" charset="0"/>
                <a:cs typeface="Times New Roman" pitchFamily="18" charset="0"/>
              </a:rPr>
              <a:t>,</a:t>
            </a:r>
            <a:r>
              <a:rPr lang="en-US" sz="2000" b="0" dirty="0" smtClean="0">
                <a:latin typeface="Times New Roman" pitchFamily="18" charset="0"/>
                <a:cs typeface="Times New Roman" pitchFamily="18" charset="0"/>
              </a:rPr>
              <a:t> 2021).</a:t>
            </a:r>
            <a:endParaRPr lang="en-US" sz="2000" b="0" dirty="0" smtClean="0">
              <a:latin typeface="Times New Roman" pitchFamily="18" charset="0"/>
              <a:cs typeface="Times New Roman" pitchFamily="18" charset="0"/>
            </a:endParaRPr>
          </a:p>
          <a:p>
            <a:pPr>
              <a:buFont typeface="Arial" pitchFamily="34" charset="0"/>
              <a:buChar char="•"/>
            </a:pPr>
            <a:r>
              <a:rPr lang="en-US" sz="2000" b="0" dirty="0" smtClean="0">
                <a:latin typeface="Times New Roman" pitchFamily="18" charset="0"/>
                <a:cs typeface="Times New Roman" pitchFamily="18" charset="0"/>
              </a:rPr>
              <a:t>Marketers use these methods to discourage people on bead eating habits, create a persuasive language, humor and logic on products.</a:t>
            </a:r>
          </a:p>
          <a:p>
            <a:pPr>
              <a:buFont typeface="Arial" pitchFamily="34" charset="0"/>
              <a:buChar char="•"/>
            </a:pPr>
            <a:r>
              <a:rPr lang="en-US" sz="2000" b="0" dirty="0" smtClean="0">
                <a:latin typeface="Times New Roman" pitchFamily="18" charset="0"/>
                <a:cs typeface="Times New Roman" pitchFamily="18" charset="0"/>
              </a:rPr>
              <a:t>Marketers can demonstrate to their target audience about a product to make it relatable.</a:t>
            </a:r>
            <a:endParaRPr lang="en-US" sz="2000" b="0" dirty="0">
              <a:latin typeface="Times New Roman" pitchFamily="18" charset="0"/>
              <a:cs typeface="Times New Roman" pitchFamily="18" charset="0"/>
            </a:endParaRPr>
          </a:p>
        </p:txBody>
      </p:sp>
    </p:spTree>
    <p:extLst>
      <p:ext uri="{BB962C8B-B14F-4D97-AF65-F5344CB8AC3E}">
        <p14:creationId xmlns:p14="http://schemas.microsoft.com/office/powerpoint/2010/main" val="1414241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7200"/>
            <a:ext cx="7520940" cy="4223277"/>
          </a:xfrm>
        </p:spPr>
        <p:txBody>
          <a:bodyPr/>
          <a:lstStyle/>
          <a:p>
            <a:pPr algn="ctr"/>
            <a:r>
              <a:rPr lang="en-US" sz="2000" dirty="0" smtClean="0">
                <a:latin typeface="Times New Roman" pitchFamily="18" charset="0"/>
                <a:cs typeface="Times New Roman" pitchFamily="18" charset="0"/>
              </a:rPr>
              <a:t> Study Show</a:t>
            </a:r>
          </a:p>
          <a:p>
            <a:pPr algn="ctr"/>
            <a:r>
              <a:rPr lang="en-US" sz="2000" dirty="0" smtClean="0">
                <a:latin typeface="Times New Roman" pitchFamily="18" charset="0"/>
                <a:cs typeface="Times New Roman" pitchFamily="18" charset="0"/>
              </a:rPr>
              <a:t>Logic appeal</a:t>
            </a:r>
          </a:p>
          <a:p>
            <a:pPr>
              <a:buFont typeface="Arial" pitchFamily="34" charset="0"/>
              <a:buChar char="•"/>
            </a:pPr>
            <a:r>
              <a:rPr lang="en-US" sz="2000" b="0" dirty="0" smtClean="0">
                <a:latin typeface="Times New Roman" pitchFamily="18" charset="0"/>
                <a:cs typeface="Times New Roman" pitchFamily="18" charset="0"/>
              </a:rPr>
              <a:t>Facts about the oil diffuser were relayed by the advert. For instance, the smell of the oil diffuser was strong and occupied a large space.</a:t>
            </a:r>
          </a:p>
          <a:p>
            <a:pPr>
              <a:buFont typeface="Arial" pitchFamily="34" charset="0"/>
              <a:buChar char="•"/>
            </a:pPr>
            <a:r>
              <a:rPr lang="en-US" sz="2000" b="0" dirty="0" smtClean="0">
                <a:latin typeface="Times New Roman" pitchFamily="18" charset="0"/>
                <a:cs typeface="Times New Roman" pitchFamily="18" charset="0"/>
              </a:rPr>
              <a:t>The cost of the oil diffuser was </a:t>
            </a:r>
            <a:r>
              <a:rPr lang="en-US" sz="2000" b="0" dirty="0" smtClean="0">
                <a:latin typeface="Times New Roman" pitchFamily="18" charset="0"/>
                <a:cs typeface="Times New Roman" pitchFamily="18" charset="0"/>
              </a:rPr>
              <a:t>affordable (</a:t>
            </a:r>
            <a:r>
              <a:rPr lang="en-US" sz="2000" b="0" dirty="0">
                <a:latin typeface="Times New Roman" pitchFamily="18" charset="0"/>
                <a:cs typeface="Times New Roman" pitchFamily="18" charset="0"/>
              </a:rPr>
              <a:t>DMA Solutions Team, 2021</a:t>
            </a:r>
            <a:r>
              <a:rPr lang="en-US" sz="2000" b="0" dirty="0" smtClean="0">
                <a:latin typeface="Times New Roman" pitchFamily="18" charset="0"/>
                <a:cs typeface="Times New Roman" pitchFamily="18" charset="0"/>
              </a:rPr>
              <a:t>)</a:t>
            </a:r>
            <a:r>
              <a:rPr lang="en-US" sz="2000" b="0" dirty="0" smtClean="0">
                <a:latin typeface="Times New Roman" pitchFamily="18" charset="0"/>
                <a:cs typeface="Times New Roman" pitchFamily="18" charset="0"/>
              </a:rPr>
              <a:t>. </a:t>
            </a:r>
            <a:r>
              <a:rPr lang="en-US" sz="2000" b="0" dirty="0" smtClean="0">
                <a:latin typeface="Times New Roman" pitchFamily="18" charset="0"/>
                <a:cs typeface="Times New Roman" pitchFamily="18" charset="0"/>
              </a:rPr>
              <a:t>It appealed to me to that I could make purchase of the product.</a:t>
            </a:r>
          </a:p>
          <a:p>
            <a:pPr>
              <a:buFont typeface="Arial" pitchFamily="34" charset="0"/>
              <a:buChar char="•"/>
            </a:pPr>
            <a:r>
              <a:rPr lang="en-US" sz="2000" b="0" dirty="0" smtClean="0">
                <a:latin typeface="Times New Roman" pitchFamily="18" charset="0"/>
                <a:cs typeface="Times New Roman" pitchFamily="18" charset="0"/>
              </a:rPr>
              <a:t>Also, keeping the oil diffuser away from children is a logical appeal. Children could mistake the nice smell for something edible. </a:t>
            </a:r>
          </a:p>
          <a:p>
            <a:pPr>
              <a:buFont typeface="Arial" pitchFamily="34" charset="0"/>
              <a:buChar char="•"/>
            </a:pPr>
            <a:endParaRPr lang="en-US" b="0" dirty="0"/>
          </a:p>
        </p:txBody>
      </p:sp>
    </p:spTree>
    <p:extLst>
      <p:ext uri="{BB962C8B-B14F-4D97-AF65-F5344CB8AC3E}">
        <p14:creationId xmlns:p14="http://schemas.microsoft.com/office/powerpoint/2010/main" val="3217403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763000" cy="4223277"/>
          </a:xfrm>
        </p:spPr>
        <p:txBody>
          <a:bodyPr>
            <a:normAutofit fontScale="62500" lnSpcReduction="20000"/>
          </a:bodyPr>
          <a:lstStyle/>
          <a:p>
            <a:pPr algn="ctr"/>
            <a:r>
              <a:rPr lang="en-US"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Study Show </a:t>
            </a:r>
            <a:endParaRPr lang="en-US" sz="3200" dirty="0" smtClean="0">
              <a:latin typeface="Times New Roman" pitchFamily="18" charset="0"/>
              <a:cs typeface="Times New Roman" pitchFamily="18" charset="0"/>
            </a:endParaRPr>
          </a:p>
          <a:p>
            <a:pPr marL="0" indent="0"/>
            <a:r>
              <a:rPr lang="en-US" sz="3200" b="0" dirty="0">
                <a:latin typeface="Times New Roman" pitchFamily="18" charset="0"/>
                <a:cs typeface="Times New Roman" pitchFamily="18" charset="0"/>
                <a:hlinkClick r:id="rId2"/>
              </a:rPr>
              <a:t>https://</a:t>
            </a:r>
            <a:r>
              <a:rPr lang="en-US" sz="3200" b="0" dirty="0" smtClean="0">
                <a:latin typeface="Times New Roman" pitchFamily="18" charset="0"/>
                <a:cs typeface="Times New Roman" pitchFamily="18" charset="0"/>
                <a:hlinkClick r:id="rId2"/>
              </a:rPr>
              <a:t>www.amazon.com/gp/customer-reviews/R33Z16LCG6H9CZ/ref=cm_cr_arp_d_viewpnt?ie=UTF8&amp;ASIN=B00NOAKUBM#R33Z16LCG6H9CZ</a:t>
            </a:r>
            <a:r>
              <a:rPr lang="en-US" sz="3200" b="0" dirty="0" smtClean="0">
                <a:latin typeface="Times New Roman" pitchFamily="18" charset="0"/>
                <a:cs typeface="Times New Roman" pitchFamily="18" charset="0"/>
              </a:rPr>
              <a:t> </a:t>
            </a:r>
            <a:endParaRPr lang="en-US" sz="3200" b="0" dirty="0">
              <a:latin typeface="Times New Roman" pitchFamily="18" charset="0"/>
              <a:cs typeface="Times New Roman" pitchFamily="18" charset="0"/>
            </a:endParaRPr>
          </a:p>
          <a:p>
            <a:pPr>
              <a:buFont typeface="Arial" pitchFamily="34" charset="0"/>
              <a:buChar char="•"/>
            </a:pPr>
            <a:r>
              <a:rPr lang="en-US" sz="3200" b="0" dirty="0" smtClean="0">
                <a:latin typeface="Times New Roman" pitchFamily="18" charset="0"/>
                <a:cs typeface="Times New Roman" pitchFamily="18" charset="0"/>
              </a:rPr>
              <a:t>I </a:t>
            </a:r>
            <a:r>
              <a:rPr lang="en-US" sz="3200" b="0" dirty="0">
                <a:latin typeface="Times New Roman" pitchFamily="18" charset="0"/>
                <a:cs typeface="Times New Roman" pitchFamily="18" charset="0"/>
              </a:rPr>
              <a:t>loved it straight out of the box, that is until I used it. I really, really, really wanted to love this diffuser, especially because it was everything I wanted in a diffuser! Ample amount of water storage, modern and non-bamboo model with rotating colors were just some of the features of the diffuser that I loved. And to be honest, I even loved the packaging! But after about 30-45 minutes of use, I noticed a small puddle around the bottom of the diffuser. At first I thought it was just from random droplets that formed at the top of the cover and made its way down to the desk. So I dried everything off and started it again, and voila, there is goes again. Random puddles form at the bottom of the diffuser because of a hole that's manufactured to be there, but weirdly leaks from </a:t>
            </a:r>
            <a:r>
              <a:rPr lang="en-US" sz="3200" b="0" dirty="0" smtClean="0">
                <a:latin typeface="Times New Roman" pitchFamily="18" charset="0"/>
                <a:cs typeface="Times New Roman" pitchFamily="18" charset="0"/>
              </a:rPr>
              <a:t>it.one </a:t>
            </a:r>
            <a:r>
              <a:rPr lang="en-US" sz="3200" b="0" dirty="0">
                <a:latin typeface="Times New Roman" pitchFamily="18" charset="0"/>
                <a:cs typeface="Times New Roman" pitchFamily="18" charset="0"/>
              </a:rPr>
              <a:t>of the pictures shows exactly where the droplet comes out of. Hope this was a helpful review. Other people may not have this problem!</a:t>
            </a:r>
          </a:p>
        </p:txBody>
      </p:sp>
    </p:spTree>
    <p:extLst>
      <p:ext uri="{BB962C8B-B14F-4D97-AF65-F5344CB8AC3E}">
        <p14:creationId xmlns:p14="http://schemas.microsoft.com/office/powerpoint/2010/main" val="3067091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763000" cy="4223277"/>
          </a:xfrm>
        </p:spPr>
        <p:txBody>
          <a:bodyPr>
            <a:normAutofit/>
          </a:bodyPr>
          <a:lstStyle/>
          <a:p>
            <a:pPr algn="ctr"/>
            <a:r>
              <a:rPr lang="en-US" sz="2000" dirty="0" smtClean="0">
                <a:latin typeface="Times New Roman" pitchFamily="18" charset="0"/>
                <a:cs typeface="Times New Roman" pitchFamily="18" charset="0"/>
              </a:rPr>
              <a:t>Comment review </a:t>
            </a:r>
          </a:p>
          <a:p>
            <a:pPr>
              <a:buFont typeface="Arial" pitchFamily="34" charset="0"/>
              <a:buChar char="•"/>
            </a:pPr>
            <a:r>
              <a:rPr lang="en-US" sz="2000" b="0" dirty="0" smtClean="0">
                <a:latin typeface="Times New Roman" pitchFamily="18" charset="0"/>
                <a:cs typeface="Times New Roman" pitchFamily="18" charset="0"/>
              </a:rPr>
              <a:t>The comments are positive about the oil diffuser only for a random puddle at the bottom of the product that caused confusion. The puddle is found at the bottom of the diffuser but seems it to be manufactured around the hole in the product. The blog was helpful through reviewing the comments of other customers. Positive comments encouraged me to plan on purchasing the oil diffuser. </a:t>
            </a:r>
            <a:endParaRPr lang="en-US" sz="2000" b="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705628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a:xfrm>
            <a:off x="838200" y="1066800"/>
            <a:ext cx="7520940" cy="3579849"/>
          </a:xfrm>
        </p:spPr>
        <p:txBody>
          <a:bodyPr>
            <a:normAutofit/>
          </a:bodyPr>
          <a:lstStyle/>
          <a:p>
            <a:r>
              <a:rPr lang="en-US" sz="2000" b="0" dirty="0" smtClean="0">
                <a:latin typeface="Times New Roman" pitchFamily="18" charset="0"/>
                <a:cs typeface="Times New Roman" pitchFamily="18" charset="0"/>
              </a:rPr>
              <a:t>DMA Solutions Team. September 7, 2021. </a:t>
            </a:r>
            <a:r>
              <a:rPr lang="en-US" sz="2000" b="0" dirty="0">
                <a:latin typeface="Times New Roman" pitchFamily="18" charset="0"/>
                <a:cs typeface="Times New Roman" pitchFamily="18" charset="0"/>
              </a:rPr>
              <a:t>5 Types of Marketing Appeals to Use to Captivate Your </a:t>
            </a:r>
            <a:r>
              <a:rPr lang="en-US" sz="2000" b="0" dirty="0" smtClean="0">
                <a:latin typeface="Times New Roman" pitchFamily="18" charset="0"/>
                <a:cs typeface="Times New Roman" pitchFamily="18" charset="0"/>
              </a:rPr>
              <a:t>Audience. </a:t>
            </a:r>
            <a:r>
              <a:rPr lang="en-US" sz="2000" b="0" dirty="0">
                <a:latin typeface="Times New Roman" pitchFamily="18" charset="0"/>
                <a:cs typeface="Times New Roman" pitchFamily="18" charset="0"/>
              </a:rPr>
              <a:t>Retrieved from </a:t>
            </a:r>
            <a:r>
              <a:rPr lang="en-US" sz="2000" b="0" dirty="0">
                <a:latin typeface="Times New Roman" pitchFamily="18" charset="0"/>
                <a:cs typeface="Times New Roman" pitchFamily="18" charset="0"/>
                <a:hlinkClick r:id="rId2"/>
              </a:rPr>
              <a:t>https://</a:t>
            </a:r>
            <a:r>
              <a:rPr lang="en-US" sz="2000" b="0" dirty="0" smtClean="0">
                <a:latin typeface="Times New Roman" pitchFamily="18" charset="0"/>
                <a:cs typeface="Times New Roman" pitchFamily="18" charset="0"/>
                <a:hlinkClick r:id="rId2"/>
              </a:rPr>
              <a:t>www.dma-solutions.com/thecoreblog/marketing-101-5-types-of-marketing-appeals</a:t>
            </a:r>
            <a:r>
              <a:rPr lang="en-US" sz="2000" b="0" dirty="0" smtClean="0">
                <a:latin typeface="Times New Roman" pitchFamily="18" charset="0"/>
                <a:cs typeface="Times New Roman" pitchFamily="18" charset="0"/>
              </a:rPr>
              <a:t> </a:t>
            </a:r>
            <a:endParaRPr lang="en-US" sz="2000" b="0" dirty="0">
              <a:latin typeface="Times New Roman" pitchFamily="18" charset="0"/>
              <a:cs typeface="Times New Roman" pitchFamily="18" charset="0"/>
            </a:endParaRPr>
          </a:p>
          <a:p>
            <a:r>
              <a:rPr lang="en-US" sz="2000" b="0" dirty="0">
                <a:latin typeface="Times New Roman" pitchFamily="18" charset="0"/>
                <a:cs typeface="Times New Roman" pitchFamily="18" charset="0"/>
              </a:rPr>
              <a:t>Shannon </a:t>
            </a:r>
            <a:r>
              <a:rPr lang="en-US" sz="2000" b="0" dirty="0" err="1">
                <a:latin typeface="Times New Roman" pitchFamily="18" charset="0"/>
                <a:cs typeface="Times New Roman" pitchFamily="18" charset="0"/>
              </a:rPr>
              <a:t>Palus</a:t>
            </a:r>
            <a:r>
              <a:rPr lang="en-US" sz="2000" b="0" dirty="0">
                <a:latin typeface="Times New Roman" pitchFamily="18" charset="0"/>
                <a:cs typeface="Times New Roman" pitchFamily="18" charset="0"/>
              </a:rPr>
              <a:t>. December 11, 2020.The Best Essential Oil Diffusers. Retrieved from </a:t>
            </a:r>
            <a:r>
              <a:rPr lang="en-US" sz="2000" b="0" dirty="0">
                <a:latin typeface="Times New Roman" pitchFamily="18" charset="0"/>
                <a:cs typeface="Times New Roman" pitchFamily="18" charset="0"/>
                <a:hlinkClick r:id="rId3"/>
              </a:rPr>
              <a:t>https://www.nytimes.com/wirecutter/reviews/best-essential-oil-diffusers/</a:t>
            </a:r>
            <a:r>
              <a:rPr lang="en-US" sz="2000" b="0" dirty="0">
                <a:latin typeface="Times New Roman" pitchFamily="18" charset="0"/>
                <a:cs typeface="Times New Roman" pitchFamily="18" charset="0"/>
              </a:rPr>
              <a:t> </a:t>
            </a:r>
          </a:p>
          <a:p>
            <a:endParaRPr lang="en-US" sz="1800" b="0" dirty="0">
              <a:latin typeface="Times New Roman" pitchFamily="18" charset="0"/>
              <a:cs typeface="Times New Roman" pitchFamily="18" charset="0"/>
            </a:endParaRPr>
          </a:p>
        </p:txBody>
      </p:sp>
    </p:spTree>
    <p:extLst>
      <p:ext uri="{BB962C8B-B14F-4D97-AF65-F5344CB8AC3E}">
        <p14:creationId xmlns:p14="http://schemas.microsoft.com/office/powerpoint/2010/main" val="267151969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2481</TotalTime>
  <Words>642</Words>
  <Application>Microsoft Office PowerPoint</Application>
  <PresentationFormat>On-screen Show (4:3)</PresentationFormat>
  <Paragraphs>46</Paragraphs>
  <Slides>10</Slides>
  <Notes>5</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Angles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dc:creator>
  <cp:lastModifiedBy>BRAYO</cp:lastModifiedBy>
  <cp:revision>487</cp:revision>
  <dcterms:created xsi:type="dcterms:W3CDTF">2017-03-06T17:33:03Z</dcterms:created>
  <dcterms:modified xsi:type="dcterms:W3CDTF">2021-09-29T09:23:31Z</dcterms:modified>
</cp:coreProperties>
</file>